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5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15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46" r:id="rId57"/>
    <p:sldId id="339" r:id="rId58"/>
    <p:sldId id="340" r:id="rId59"/>
    <p:sldId id="319" r:id="rId60"/>
    <p:sldId id="314" r:id="rId61"/>
    <p:sldId id="316" r:id="rId62"/>
    <p:sldId id="317" r:id="rId63"/>
    <p:sldId id="318" r:id="rId64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66"/>
      <p:bold r:id="rId67"/>
      <p:italic r:id="rId68"/>
      <p:boldItalic r:id="rId69"/>
    </p:embeddedFont>
    <p:embeddedFont>
      <p:font typeface="Consolas" panose="020B0609020204030204" pitchFamily="49" charset="0"/>
      <p:regular r:id="rId70"/>
      <p:bold r:id="rId71"/>
      <p:italic r:id="rId72"/>
      <p:boldItalic r:id="rId73"/>
    </p:embeddedFont>
    <p:embeddedFont>
      <p:font typeface="Roboto" panose="02000000000000000000" pitchFamily="2" charset="0"/>
      <p:regular r:id="rId74"/>
      <p:bold r:id="rId75"/>
      <p:italic r:id="rId76"/>
      <p:boldItalic r:id="rId77"/>
    </p:embeddedFont>
    <p:embeddedFont>
      <p:font typeface="Verdana" panose="020B060403050404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blical_Hebrew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orah" TargetMode="External"/><Relationship Id="rId4" Type="http://schemas.openxmlformats.org/officeDocument/2006/relationships/hyperlink" Target="https://en.wikipedia.org/wiki/Genesis_1:3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949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"faça-se luz", "</a:t>
            </a:r>
            <a:r>
              <a:rPr lang="pt-BR" sz="1100" i="1">
                <a:highlight>
                  <a:srgbClr val="FFFFFF"/>
                </a:highlight>
              </a:rPr>
              <a:t>dixitque Deus fiat lux et facta est lux",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  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there be light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is an English translation 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Hebrew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יְהִי אוֹר‎ (</a:t>
            </a:r>
            <a:r>
              <a:rPr lang="pt-BR" sz="12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yehi 'or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found in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Genesis 1:3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Torah</a:t>
            </a:r>
            <a:r>
              <a:rPr lang="pt-BR" sz="12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95" name="Google Shape;9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050d5c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e050d5c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ee050d5cb9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e0e4c76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e0e4c76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ee0e4c76e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4a0f3b2a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4a0f3b2a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f4a0f3b2a8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fd1094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fd1094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efd10948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4a0f3b2a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4a0f3b2a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f4a0f3b2a8_0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24008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3823b695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3823b695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f3823b6950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3823b695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3823b695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f3823b6950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b8c33c7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b8c33c7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f9b8c33c7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6f0ad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e6f0ad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gjVJogIbc?feature=oembed" TargetMode="External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shape.html#Material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navigation.html#NavigationInfo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#DirectionalLight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15: Cálculo de Iluminação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FF"/>
                  </a:solidFill>
                </a:rPr>
                <a:t>r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𝛂</a:t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000FF"/>
                  </a:solidFill>
                </a:rPr>
                <a:t>P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</a:rPr>
                  <a:t>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38761D"/>
                    </a:solidFill>
                  </a:rPr>
                  <a:t>b</a:t>
                </a:r>
                <a:endParaRPr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50150" y="1370700"/>
            <a:ext cx="37689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Quando ela é perpendicular a duas retas concorrentes desse plano!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017200" y="1478050"/>
            <a:ext cx="4051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>
                <a:solidFill>
                  <a:schemeClr val="dk1"/>
                </a:solidFill>
              </a:rPr>
              <a:t>todas</a:t>
            </a:r>
            <a:r>
              <a:rPr lang="pt-BR" sz="1800">
                <a:solidFill>
                  <a:schemeClr val="dk1"/>
                </a:solidFill>
              </a:rPr>
              <a:t> as retas desse plano que passarem por P.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Dessa forma, r define uma direção que é perpendicular a todas as direções "contidas" no plano 𝛼.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essa direção é única! De fato, se r e s são retas perpendiculares a um mesmo plano, então elas são paralelas entre si.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Conclusão: a direção perpendicular a um plano caracteriza esse plano.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a diferença entre os termos </a:t>
            </a:r>
            <a:r>
              <a:rPr lang="pt-BR" sz="2400" b="1">
                <a:solidFill>
                  <a:srgbClr val="FF9900"/>
                </a:solidFill>
              </a:rPr>
              <a:t>perpendicular</a:t>
            </a:r>
            <a:r>
              <a:rPr lang="pt-BR" sz="2400">
                <a:solidFill>
                  <a:schemeClr val="dk1"/>
                </a:solidFill>
              </a:rPr>
              <a:t>, </a:t>
            </a:r>
            <a:r>
              <a:rPr lang="pt-BR" sz="2400" b="1">
                <a:solidFill>
                  <a:srgbClr val="FF9900"/>
                </a:solidFill>
              </a:rPr>
              <a:t>normal</a:t>
            </a:r>
            <a:r>
              <a:rPr lang="pt-BR" sz="2400">
                <a:solidFill>
                  <a:schemeClr val="dk1"/>
                </a:solidFill>
              </a:rPr>
              <a:t> e </a:t>
            </a:r>
            <a:r>
              <a:rPr lang="pt-BR" sz="2400" b="1">
                <a:solidFill>
                  <a:srgbClr val="FF9900"/>
                </a:solidFill>
              </a:rPr>
              <a:t>ortogonal</a:t>
            </a:r>
            <a:r>
              <a:rPr lang="pt-BR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>
                <a:solidFill>
                  <a:srgbClr val="C62305"/>
                </a:solidFill>
              </a:rPr>
              <a:t>perpendicularidade</a:t>
            </a:r>
            <a:r>
              <a:rPr lang="pt-BR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Se um vetor n tem a direção de uma reta r, perpendicular a um plano 𝛂, então dizemos que n é um </a:t>
            </a:r>
            <a:r>
              <a:rPr lang="pt-BR" sz="2400" b="1">
                <a:solidFill>
                  <a:srgbClr val="38761D"/>
                </a:solidFill>
              </a:rPr>
              <a:t>vetor normal</a:t>
            </a:r>
            <a:r>
              <a:rPr lang="pt-BR" sz="2400">
                <a:solidFill>
                  <a:schemeClr val="dk1"/>
                </a:solidFill>
              </a:rPr>
              <a:t> ao plano 𝛂.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Podemos usar as ideias desenvolvidas até aqui para escrever a equação de um plano!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Sabendo que n = (a,b,c) é um vetor normal a um plano 𝛂, esse plano fica determinado?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NÃO!</a:t>
            </a:r>
            <a:r>
              <a:rPr lang="pt-BR" sz="2400">
                <a:solidFill>
                  <a:schemeClr val="dk1"/>
                </a:solidFill>
              </a:rPr>
              <a:t> É preciso conhecer também um ponto do plano 𝛂. Seja (x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um ponto desse plano.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Os vetores n e (x - 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 -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 -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devem ser perpendiculares entre si. Dessa forma,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Como obter o vetor normal a um plano a partir de dois vetores desse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>
                <a:solidFill>
                  <a:srgbClr val="FF0000"/>
                </a:solidFill>
              </a:rPr>
              <a:t>PRODUTO VETORIAL!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Cálculo de Iluminação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Break</a:t>
            </a: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Adventures of André and Wally B. 1984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Aplicação ao cálculo de iluminação</a:t>
            </a:r>
            <a:endParaRPr sz="4800"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Face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74066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0</a:t>
            </a:r>
            <a:endParaRPr sz="190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1</a:t>
            </a:r>
            <a:endParaRPr sz="190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2</a:t>
            </a:r>
            <a:endParaRPr sz="190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0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1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0000"/>
                </a:solidFill>
              </a:rPr>
              <a:t>N</a:t>
            </a:r>
            <a:endParaRPr sz="1900" b="1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 de Luz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4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Pontual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Direcional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Spot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Char char="-"/>
            </a:pPr>
            <a:r>
              <a:rPr lang="pt-BR" sz="2200"/>
              <a:t>Ambiente</a:t>
            </a:r>
            <a:endParaRPr sz="2200"/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Pontual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Emite luz para todas as direções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Definida por uma posição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possui uma direção que caracterize ela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cai com o quadrado da distância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Decaimento da Luz Pontual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</a:t>
            </a:r>
            <a:endParaRPr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 / r</a:t>
            </a:r>
            <a:r>
              <a:rPr lang="pt-BR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Atenuação no X3D para luzes pontuais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Direcional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de luz paralelos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Posição da fonte de luz é irrelevante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Os raios de luz apontam para uma direção específica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constante, independente da distância</a:t>
            </a:r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Spot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partem de um ponto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Luz dispersa em um formato de cone em uma certa direção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Pode ter efeitos de penumbra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depende da distância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Ambiente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Na prática é um truque de iluminação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dirty="0"/>
              <a:t>As superfícies recebem essa luz de forma uniforme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vimos até agora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707511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Cálculo Local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Calcular a luz refletida em direção à câmera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Parâmetros: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do visualizador (v)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Normal da Superfície (n)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da luz (l)</a:t>
            </a:r>
            <a:br>
              <a:rPr lang="pt-BR" sz="1800"/>
            </a:br>
            <a:r>
              <a:rPr lang="pt-BR" sz="1600"/>
              <a:t>para cada uma das luzes existentes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Parâmetros da superfície (cor, brilho, ...)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Cuidado para sempre trabalhar com todos os vetores normalizados.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Difusa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Na reflexão difusa a luz é espalhada uniformemente em todas as direções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A cor da superfície é a mesma olhando de qualquer direção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https://pt.wikipedia.org/wiki/Lei_do_Cosseno_de_Lambert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θ entre a direção de incidência da luz e a normal da superfície, reta perpendicular a esta."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 dirty="0"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>
                <a:solidFill>
                  <a:schemeClr val="dk1"/>
                </a:solidFill>
              </a:rPr>
              <a:t>é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3" grpId="0" animBg="1"/>
      <p:bldP spid="385" grpId="0"/>
      <p:bldP spid="387" grpId="0"/>
      <p:bldP spid="38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Superfície Faceando</a:t>
            </a:r>
            <a:endParaRPr dirty="0"/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Podemos usar o produto escalar de dois vetores para descobrir o quanto uma superfície está "faceando" algo (luz, ponto de vista)</a:t>
            </a:r>
            <a:endParaRPr dirty="0"/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39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aparência da cor e brilho independente da direção de visualização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 dirty="0"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/>
      <p:bldP spid="403" grpId="0"/>
      <p:bldP spid="40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Leva a uma aparência fosca</a:t>
            </a:r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 variando de 0 até 1</a:t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https://docs.arnoldrenderer.com/display/A5AFMUG/Diffuse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Intensidade depende da direção de visualização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Maior intensidade de brilho quando o ângulo de reflexão é o mesmo do ângulo de incidência em relação a normal da superfície.</a:t>
            </a:r>
            <a:endParaRPr/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0" y="838985"/>
            <a:ext cx="8854689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Quando próximo ao ângulo de incidência, maior brilho.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quão "próximo" é medido pelo produto escalar dos vetores unitários.</a:t>
            </a:r>
            <a:endParaRPr dirty="0"/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 dirty="0" err="1">
                <a:solidFill>
                  <a:schemeClr val="dk1"/>
                </a:solidFill>
              </a:rPr>
              <a:t>especularidade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expoente de reflexão especular</a:t>
            </a:r>
            <a:endParaRPr sz="1800"/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8" grpId="0"/>
      <p:bldP spid="44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maior p, brilho mais concentrado  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K</a:t>
            </a:r>
            <a:r>
              <a:rPr lang="pt-BR" sz="1800" b="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Saturada de Brilho</a:t>
            </a:r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Aumentar o expoente </a:t>
            </a:r>
            <a:r>
              <a:rPr lang="pt-BR" dirty="0" err="1"/>
              <a:t>p</a:t>
            </a:r>
            <a:r>
              <a:rPr lang="pt-BR" dirty="0"/>
              <a:t> irá estreitar a região saturada de brilho</a:t>
            </a:r>
            <a:endParaRPr dirty="0"/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Reflexão/Iluminação Ambiente</a:t>
            </a:r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Reflexão/Iluminação que não depende de nada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 uma cor constante a superfície para compensar qualquer falta de iluminação, preenchendo regiões escurecidas</a:t>
            </a:r>
            <a:endParaRPr/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731674" y="3087064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5366776" y="435824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67746" y="3610347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63238" y="4156128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50858" y="3571728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89" name="Google Shape;89;p10" descr="page3image23604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331750" y="5139625"/>
            <a:ext cx="811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Vocês acham que tem algum problema nessa imagem?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de Reflexão Blinn-Phong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Ambiente    +      Difusa      +   Especular    = Reflexão Phong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Shading</a:t>
            </a:r>
            <a:r>
              <a:rPr lang="pt-BR"/>
              <a:t> em Malhas de Triângulos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Infelizmente não conheço nenhuma tradução adequada.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tradução usada é "sombreamento", mas fica estranha.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Prefiro "tonalização" mas não é muito usado</a:t>
            </a: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https://www.oxfordlearnersdictionaries.com/us/definition/english/shading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triângulo (flat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vértice ("Gouraud"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pixel ("Phong"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Tipo de Shading:          Flat           Gouraud         Phong</a:t>
            </a:r>
            <a:endParaRPr/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Happyman, http://cg2010studio.com/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Face</a:t>
            </a: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Vértice</a:t>
            </a:r>
            <a:endParaRPr/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Melhor obter normais da geometria desejada, por exemplo: uma esfera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Senão inferir as normais das faces dos triângulos</a:t>
            </a:r>
            <a:endParaRPr sz="1900"/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Proposta mais simples: Médias das normais das faces ao redor</a:t>
            </a:r>
            <a:endParaRPr sz="1900"/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0</a:t>
              </a:r>
              <a:endParaRPr baseline="-2500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1</a:t>
              </a:r>
              <a:endParaRPr baseline="-2500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2</a:t>
              </a:r>
              <a:endParaRPr baseline="-2500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3</a:t>
              </a:r>
              <a:endParaRPr baseline="-2500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4</a:t>
              </a:r>
              <a:endParaRPr baseline="-2500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5</a:t>
              </a:r>
              <a:endParaRPr baseline="-2500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>
                  <a:solidFill>
                    <a:schemeClr val="dk1"/>
                  </a:solidFill>
                </a:rPr>
                <a:t>v</a:t>
              </a:r>
              <a:endParaRPr b="1" baseline="-2500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Interpolação baricêntrica das normais</a:t>
            </a: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Suavizando</a:t>
            </a:r>
            <a:endParaRPr/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essa técnica podemos produzir superfícies que parecem suaves, quando não são.</a:t>
            </a:r>
            <a:endParaRPr/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Smooth Shading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</a:t>
            </a:r>
            <a:r>
              <a:rPr lang="pt-BR" dirty="0" err="1"/>
              <a:t>www.youtube.com</a:t>
            </a:r>
            <a:r>
              <a:rPr lang="pt-BR" dirty="0"/>
              <a:t>/</a:t>
            </a:r>
            <a:r>
              <a:rPr lang="pt-BR" dirty="0" err="1"/>
              <a:t>watch?v</a:t>
            </a:r>
            <a:r>
              <a:rPr lang="pt-BR" dirty="0"/>
              <a:t>=</a:t>
            </a:r>
            <a:r>
              <a:rPr lang="pt-BR" dirty="0" err="1"/>
              <a:t>PMgjVJogIbc</a:t>
            </a:r>
            <a:endParaRPr dirty="0"/>
          </a:p>
        </p:txBody>
      </p:sp>
      <p:pic>
        <p:nvPicPr>
          <p:cNvPr id="2" name="Online Media 1" descr="Smooth Shading">
            <a:hlinkClick r:id="" action="ppaction://media"/>
            <a:extLst>
              <a:ext uri="{FF2B5EF4-FFF2-40B4-BE49-F238E27FC236}">
                <a16:creationId xmlns:a16="http://schemas.microsoft.com/office/drawing/2014/main" id="{8C4A2C8F-EB8B-43AC-4169-DA58EE186B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0726" y="709267"/>
            <a:ext cx="6162548" cy="4621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98" name="Google Shape;98;p11" descr="page4image23711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100" name="Google Shape;100;p11"/>
          <p:cNvSpPr txBox="1"/>
          <p:nvPr/>
        </p:nvSpPr>
        <p:spPr>
          <a:xfrm>
            <a:off x="3071988" y="7690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</a:rPr>
              <a:t>LUZ</a:t>
            </a:r>
            <a:endParaRPr sz="34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 Lighting</a:t>
            </a:r>
            <a:endParaRPr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outro ponto no cálculo da cor na superfície é que para luzes pontuais é necessário descobrir a coordenada 3D da posição do pixel sobre o objeto. Porém como já estamos em coordenadas da tela (2D) será necessário interpolar novamente para encontrar essa posição.</a:t>
            </a:r>
            <a:endParaRPr/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sz="7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intensities;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//a.k.a the color of the light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fragTexCoord;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fragVert;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finalColor;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normal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transpose(inverse(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location of this fragment (pixel)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(fragVert,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vector from this pixels surface to the light source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surfaceToLight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cosine of the angle of incidence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dot(normal, 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(length(surfaceToLight)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length(normal));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clamp(brightness,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final color of the pixel, based on: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angle of incidence: brightness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color/intensities of the light: light.intensities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and texture coord: texture(tex, fragTexCoord)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texture(tex, fragTexCoord);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finalColor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light.intensities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surfaceColor.rgb, surfaceColor.a);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t="18785"/>
          <a:stretch/>
        </p:blipFill>
        <p:spPr>
          <a:xfrm>
            <a:off x="1362075" y="1124450"/>
            <a:ext cx="6419850" cy="3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6"/>
          <p:cNvSpPr txBox="1"/>
          <p:nvPr/>
        </p:nvSpPr>
        <p:spPr>
          <a:xfrm>
            <a:off x="4572000" y="4360875"/>
            <a:ext cx="32100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Divida a geometria da superfície em pequenos triângulos e ajuste a posição deles conforme os valores da textura</a:t>
            </a:r>
            <a:endParaRPr sz="1100"/>
          </a:p>
        </p:txBody>
      </p:sp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Bump(normal) and displacement mapping </a:t>
            </a:r>
            <a:endParaRPr/>
          </a:p>
        </p:txBody>
      </p:sp>
      <p:sp>
        <p:nvSpPr>
          <p:cNvPr id="638" name="Google Shape;638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639" name="Google Shape;639;p56"/>
          <p:cNvSpPr txBox="1"/>
          <p:nvPr/>
        </p:nvSpPr>
        <p:spPr>
          <a:xfrm>
            <a:off x="1779350" y="70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bump mapping </a:t>
            </a:r>
            <a:endParaRPr sz="1800">
              <a:solidFill>
                <a:srgbClr val="C62305"/>
              </a:solidFill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1309500" y="4343625"/>
            <a:ext cx="31521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Use os valores da textura para perturbar as normais da superfície, o que leva a uma aparência falsa  de sobressaltos.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4670150" y="662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displacement mapping </a:t>
            </a:r>
            <a:endParaRPr sz="1800">
              <a:solidFill>
                <a:srgbClr val="C62305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Normal Mapping</a:t>
            </a:r>
            <a:endParaRPr/>
          </a:p>
        </p:txBody>
      </p:sp>
      <p:sp>
        <p:nvSpPr>
          <p:cNvPr id="648" name="Google Shape;648;p57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Normal Mapping é uma das técnicas mais usadas para criar o efeito de bump mapping.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650" name="Google Shape;650;p57"/>
          <p:cNvSpPr txBox="1"/>
          <p:nvPr/>
        </p:nvSpPr>
        <p:spPr>
          <a:xfrm>
            <a:off x="2445003" y="4330684"/>
            <a:ext cx="4809744" cy="112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X</a:t>
            </a:r>
            <a:r>
              <a:rPr lang="pt-BR" sz="1850" dirty="0">
                <a:solidFill>
                  <a:schemeClr val="dk1"/>
                </a:solidFill>
              </a:rPr>
              <a:t>: -1 a +1	:  </a:t>
            </a:r>
            <a:r>
              <a:rPr lang="pt-BR" sz="1850" dirty="0" err="1">
                <a:solidFill>
                  <a:schemeClr val="dk1"/>
                </a:solidFill>
              </a:rPr>
              <a:t>Red</a:t>
            </a:r>
            <a:r>
              <a:rPr lang="pt-BR" sz="1850" dirty="0">
                <a:solidFill>
                  <a:schemeClr val="dk1"/>
                </a:solidFill>
              </a:rPr>
              <a:t>:</a:t>
            </a:r>
            <a:r>
              <a:rPr lang="pt-BR" sz="1550" dirty="0">
                <a:solidFill>
                  <a:schemeClr val="dk1"/>
                </a:solidFill>
              </a:rPr>
              <a:t>    </a:t>
            </a:r>
            <a:r>
              <a:rPr lang="pt-BR" sz="1850" dirty="0">
                <a:solidFill>
                  <a:schemeClr val="dk1"/>
                </a:solidFill>
              </a:rPr>
              <a:t>    0 a 255</a:t>
            </a:r>
            <a:endParaRPr sz="185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Y</a:t>
            </a:r>
            <a:r>
              <a:rPr lang="pt-BR" sz="1850" dirty="0">
                <a:solidFill>
                  <a:schemeClr val="dk1"/>
                </a:solidFill>
              </a:rPr>
              <a:t>: -1 a +1	:  Green:    0 a 255</a:t>
            </a:r>
            <a:endParaRPr sz="1850" dirty="0">
              <a:solidFill>
                <a:schemeClr val="dk1"/>
              </a:solidFill>
            </a:endParaRPr>
          </a:p>
          <a:p>
            <a:pPr marL="0" marR="1397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Z</a:t>
            </a:r>
            <a:r>
              <a:rPr lang="pt-BR" sz="1850" dirty="0">
                <a:solidFill>
                  <a:schemeClr val="dk1"/>
                </a:solidFill>
              </a:rPr>
              <a:t>:  0 a -1	:  Blue:</a:t>
            </a:r>
            <a:r>
              <a:rPr lang="pt-BR" sz="1650" dirty="0">
                <a:solidFill>
                  <a:schemeClr val="dk1"/>
                </a:solidFill>
              </a:rPr>
              <a:t>  </a:t>
            </a:r>
            <a:r>
              <a:rPr lang="pt-BR" sz="1850" dirty="0">
                <a:solidFill>
                  <a:schemeClr val="dk1"/>
                </a:solidFill>
              </a:rPr>
              <a:t> 128 a 255</a:t>
            </a:r>
            <a:endParaRPr sz="1850" dirty="0">
              <a:solidFill>
                <a:schemeClr val="dk1"/>
              </a:solidFill>
            </a:endParaRPr>
          </a:p>
        </p:txBody>
      </p:sp>
      <p:sp>
        <p:nvSpPr>
          <p:cNvPr id="651" name="Google Shape;651;p57"/>
          <p:cNvSpPr txBox="1"/>
          <p:nvPr/>
        </p:nvSpPr>
        <p:spPr>
          <a:xfrm>
            <a:off x="357900" y="3145875"/>
            <a:ext cx="8428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canais de cores na textura informam como o vetor normal deve ser modificado. O mapeamento é feito das cores RGB para as direções XYZ, com a seguinte relação:</a:t>
            </a:r>
            <a:endParaRPr/>
          </a:p>
        </p:txBody>
      </p:sp>
      <p:cxnSp>
        <p:nvCxnSpPr>
          <p:cNvPr id="652" name="Google Shape;652;p57"/>
          <p:cNvCxnSpPr/>
          <p:nvPr/>
        </p:nvCxnSpPr>
        <p:spPr>
          <a:xfrm>
            <a:off x="2940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3" name="Google Shape;653;p57"/>
          <p:cNvCxnSpPr/>
          <p:nvPr/>
        </p:nvCxnSpPr>
        <p:spPr>
          <a:xfrm>
            <a:off x="2805425" y="2165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57"/>
          <p:cNvCxnSpPr/>
          <p:nvPr/>
        </p:nvCxnSpPr>
        <p:spPr>
          <a:xfrm>
            <a:off x="3092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5" name="Google Shape;655;p57"/>
          <p:cNvCxnSpPr/>
          <p:nvPr/>
        </p:nvCxnSpPr>
        <p:spPr>
          <a:xfrm>
            <a:off x="3245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6" name="Google Shape;656;p57"/>
          <p:cNvCxnSpPr/>
          <p:nvPr/>
        </p:nvCxnSpPr>
        <p:spPr>
          <a:xfrm>
            <a:off x="3397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7" name="Google Shape;657;p57"/>
          <p:cNvCxnSpPr/>
          <p:nvPr/>
        </p:nvCxnSpPr>
        <p:spPr>
          <a:xfrm>
            <a:off x="3549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8" name="Google Shape;658;p57"/>
          <p:cNvCxnSpPr/>
          <p:nvPr/>
        </p:nvCxnSpPr>
        <p:spPr>
          <a:xfrm>
            <a:off x="3702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9" name="Google Shape;659;p57"/>
          <p:cNvCxnSpPr/>
          <p:nvPr/>
        </p:nvCxnSpPr>
        <p:spPr>
          <a:xfrm>
            <a:off x="3854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0" name="Google Shape;660;p57"/>
          <p:cNvCxnSpPr/>
          <p:nvPr/>
        </p:nvCxnSpPr>
        <p:spPr>
          <a:xfrm>
            <a:off x="4007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" name="Google Shape;661;p57"/>
          <p:cNvCxnSpPr/>
          <p:nvPr/>
        </p:nvCxnSpPr>
        <p:spPr>
          <a:xfrm>
            <a:off x="4159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2" name="Google Shape;662;p57"/>
          <p:cNvCxnSpPr/>
          <p:nvPr/>
        </p:nvCxnSpPr>
        <p:spPr>
          <a:xfrm>
            <a:off x="4311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3" name="Google Shape;663;p57"/>
          <p:cNvCxnSpPr/>
          <p:nvPr/>
        </p:nvCxnSpPr>
        <p:spPr>
          <a:xfrm>
            <a:off x="4464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4" name="Google Shape;664;p57"/>
          <p:cNvCxnSpPr/>
          <p:nvPr/>
        </p:nvCxnSpPr>
        <p:spPr>
          <a:xfrm>
            <a:off x="4616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5" name="Google Shape;665;p57"/>
          <p:cNvCxnSpPr/>
          <p:nvPr/>
        </p:nvCxnSpPr>
        <p:spPr>
          <a:xfrm>
            <a:off x="4769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6" name="Google Shape;666;p57"/>
          <p:cNvCxnSpPr/>
          <p:nvPr/>
        </p:nvCxnSpPr>
        <p:spPr>
          <a:xfrm>
            <a:off x="4921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7" name="Google Shape;667;p57"/>
          <p:cNvCxnSpPr/>
          <p:nvPr/>
        </p:nvCxnSpPr>
        <p:spPr>
          <a:xfrm>
            <a:off x="5073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8" name="Google Shape;668;p57"/>
          <p:cNvCxnSpPr/>
          <p:nvPr/>
        </p:nvCxnSpPr>
        <p:spPr>
          <a:xfrm>
            <a:off x="5226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9" name="Google Shape;669;p57"/>
          <p:cNvCxnSpPr/>
          <p:nvPr/>
        </p:nvCxnSpPr>
        <p:spPr>
          <a:xfrm>
            <a:off x="5378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0" name="Google Shape;670;p57"/>
          <p:cNvCxnSpPr/>
          <p:nvPr/>
        </p:nvCxnSpPr>
        <p:spPr>
          <a:xfrm>
            <a:off x="5531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1" name="Google Shape;671;p57"/>
          <p:cNvCxnSpPr/>
          <p:nvPr/>
        </p:nvCxnSpPr>
        <p:spPr>
          <a:xfrm>
            <a:off x="5683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2" name="Google Shape;672;p57"/>
          <p:cNvCxnSpPr/>
          <p:nvPr/>
        </p:nvCxnSpPr>
        <p:spPr>
          <a:xfrm>
            <a:off x="2831275" y="2507950"/>
            <a:ext cx="1173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3" name="Google Shape;673;p57"/>
          <p:cNvSpPr/>
          <p:nvPr/>
        </p:nvSpPr>
        <p:spPr>
          <a:xfrm rot="120001">
            <a:off x="2787950" y="2410670"/>
            <a:ext cx="3102203" cy="324778"/>
          </a:xfrm>
          <a:custGeom>
            <a:avLst/>
            <a:gdLst/>
            <a:ahLst/>
            <a:cxnLst/>
            <a:rect l="l" t="t" r="r" b="b"/>
            <a:pathLst>
              <a:path w="124087" h="12991" extrusionOk="0">
                <a:moveTo>
                  <a:pt x="0" y="12991"/>
                </a:moveTo>
                <a:cubicBezTo>
                  <a:pt x="3554" y="11069"/>
                  <a:pt x="14331" y="2039"/>
                  <a:pt x="21322" y="1456"/>
                </a:cubicBezTo>
                <a:cubicBezTo>
                  <a:pt x="28313" y="874"/>
                  <a:pt x="34430" y="9030"/>
                  <a:pt x="41945" y="9496"/>
                </a:cubicBezTo>
                <a:cubicBezTo>
                  <a:pt x="49460" y="9962"/>
                  <a:pt x="59654" y="3787"/>
                  <a:pt x="66412" y="4253"/>
                </a:cubicBezTo>
                <a:cubicBezTo>
                  <a:pt x="73170" y="4719"/>
                  <a:pt x="75966" y="12991"/>
                  <a:pt x="82491" y="12292"/>
                </a:cubicBezTo>
                <a:cubicBezTo>
                  <a:pt x="89016" y="11593"/>
                  <a:pt x="98628" y="524"/>
                  <a:pt x="105561" y="58"/>
                </a:cubicBezTo>
                <a:cubicBezTo>
                  <a:pt x="112494" y="-408"/>
                  <a:pt x="120999" y="7923"/>
                  <a:pt x="124087" y="94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74" name="Google Shape;674;p57"/>
          <p:cNvCxnSpPr/>
          <p:nvPr/>
        </p:nvCxnSpPr>
        <p:spPr>
          <a:xfrm>
            <a:off x="2805425" y="2927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7"/>
          <p:cNvCxnSpPr/>
          <p:nvPr/>
        </p:nvCxnSpPr>
        <p:spPr>
          <a:xfrm>
            <a:off x="3006050" y="2481750"/>
            <a:ext cx="95400" cy="4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" name="Google Shape;676;p57"/>
          <p:cNvCxnSpPr/>
          <p:nvPr/>
        </p:nvCxnSpPr>
        <p:spPr>
          <a:xfrm>
            <a:off x="3207050" y="2464275"/>
            <a:ext cx="468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7" name="Google Shape;677;p57"/>
          <p:cNvCxnSpPr/>
          <p:nvPr/>
        </p:nvCxnSpPr>
        <p:spPr>
          <a:xfrm flipH="1">
            <a:off x="3406300" y="2481750"/>
            <a:ext cx="19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8" name="Google Shape;678;p57"/>
          <p:cNvCxnSpPr/>
          <p:nvPr/>
        </p:nvCxnSpPr>
        <p:spPr>
          <a:xfrm flipH="1">
            <a:off x="3558725" y="2507950"/>
            <a:ext cx="76500" cy="4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9" name="Google Shape;679;p57"/>
          <p:cNvCxnSpPr/>
          <p:nvPr/>
        </p:nvCxnSpPr>
        <p:spPr>
          <a:xfrm flipH="1">
            <a:off x="3710925" y="2490475"/>
            <a:ext cx="816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0" name="Google Shape;680;p57"/>
          <p:cNvCxnSpPr/>
          <p:nvPr/>
        </p:nvCxnSpPr>
        <p:spPr>
          <a:xfrm>
            <a:off x="38547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1" name="Google Shape;681;p57"/>
          <p:cNvCxnSpPr/>
          <p:nvPr/>
        </p:nvCxnSpPr>
        <p:spPr>
          <a:xfrm>
            <a:off x="3967300" y="2481750"/>
            <a:ext cx="486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2" name="Google Shape;682;p57"/>
          <p:cNvCxnSpPr/>
          <p:nvPr/>
        </p:nvCxnSpPr>
        <p:spPr>
          <a:xfrm>
            <a:off x="4115850" y="2481750"/>
            <a:ext cx="525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3" name="Google Shape;683;p57"/>
          <p:cNvCxnSpPr/>
          <p:nvPr/>
        </p:nvCxnSpPr>
        <p:spPr>
          <a:xfrm>
            <a:off x="4273150" y="2490475"/>
            <a:ext cx="47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4" name="Google Shape;684;p57"/>
          <p:cNvCxnSpPr/>
          <p:nvPr/>
        </p:nvCxnSpPr>
        <p:spPr>
          <a:xfrm>
            <a:off x="44643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5" name="Google Shape;685;p57"/>
          <p:cNvCxnSpPr/>
          <p:nvPr/>
        </p:nvCxnSpPr>
        <p:spPr>
          <a:xfrm flipH="1">
            <a:off x="4625400" y="2481750"/>
            <a:ext cx="67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6" name="Google Shape;686;p57"/>
          <p:cNvCxnSpPr/>
          <p:nvPr/>
        </p:nvCxnSpPr>
        <p:spPr>
          <a:xfrm flipH="1">
            <a:off x="4777875" y="2490475"/>
            <a:ext cx="720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7" name="Google Shape;687;p57"/>
          <p:cNvCxnSpPr/>
          <p:nvPr/>
        </p:nvCxnSpPr>
        <p:spPr>
          <a:xfrm>
            <a:off x="4884850" y="2499225"/>
            <a:ext cx="4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8" name="Google Shape;688;p57"/>
          <p:cNvCxnSpPr/>
          <p:nvPr/>
        </p:nvCxnSpPr>
        <p:spPr>
          <a:xfrm>
            <a:off x="5015925" y="2473000"/>
            <a:ext cx="66600" cy="4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9" name="Google Shape;689;p57"/>
          <p:cNvCxnSpPr/>
          <p:nvPr/>
        </p:nvCxnSpPr>
        <p:spPr>
          <a:xfrm>
            <a:off x="5147000" y="2481750"/>
            <a:ext cx="87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" name="Google Shape;690;p57"/>
          <p:cNvCxnSpPr/>
          <p:nvPr/>
        </p:nvCxnSpPr>
        <p:spPr>
          <a:xfrm>
            <a:off x="5304300" y="2464275"/>
            <a:ext cx="831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1" name="Google Shape;691;p57"/>
          <p:cNvCxnSpPr/>
          <p:nvPr/>
        </p:nvCxnSpPr>
        <p:spPr>
          <a:xfrm flipH="1">
            <a:off x="5539775" y="2490475"/>
            <a:ext cx="35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2" name="Google Shape;692;p57"/>
          <p:cNvCxnSpPr/>
          <p:nvPr/>
        </p:nvCxnSpPr>
        <p:spPr>
          <a:xfrm flipH="1">
            <a:off x="5692125" y="2499225"/>
            <a:ext cx="7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Normal Mapping</a:t>
            </a:r>
            <a:endParaRPr/>
          </a:p>
        </p:txBody>
      </p:sp>
      <p:sp>
        <p:nvSpPr>
          <p:cNvPr id="699" name="Google Shape;699;p58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que é azulada?</a:t>
            </a:r>
            <a:endParaRPr/>
          </a:p>
        </p:txBody>
      </p:sp>
      <p:sp>
        <p:nvSpPr>
          <p:cNvPr id="700" name="Google Shape;70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701" name="Google Shape;7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100" y="369200"/>
            <a:ext cx="1717575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0" y="2256583"/>
            <a:ext cx="7590550" cy="29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8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Vendo de Perto</a:t>
            </a:r>
            <a:endParaRPr/>
          </a:p>
        </p:txBody>
      </p:sp>
      <p:sp>
        <p:nvSpPr>
          <p:cNvPr id="710" name="Google Shape;71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11" name="Google Shape;7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62" y="890488"/>
            <a:ext cx="4393075" cy="4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Orientação do Normal Map</a:t>
            </a:r>
            <a:endParaRPr/>
          </a:p>
        </p:txBody>
      </p:sp>
      <p:sp>
        <p:nvSpPr>
          <p:cNvPr id="718" name="Google Shape;718;p6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04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Devido a dificuldade de orientação, o Normal Map usa um espaço próprio, conhecido como espaço tangente.</a:t>
            </a:r>
            <a:endParaRPr/>
          </a:p>
        </p:txBody>
      </p:sp>
      <p:sp>
        <p:nvSpPr>
          <p:cNvPr id="719" name="Google Shape;719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720" name="Google Shape;7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696375"/>
            <a:ext cx="4427600" cy="3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0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343678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>
                <a:solidFill>
                  <a:schemeClr val="tx1"/>
                </a:solidFill>
              </a:rPr>
              <a:t>	</a:t>
            </a:r>
            <a:r>
              <a:rPr lang="en-US" sz="1800" b="1" dirty="0" err="1">
                <a:solidFill>
                  <a:schemeClr val="tx1"/>
                </a:solidFill>
              </a:rPr>
              <a:t>SFFloat</a:t>
            </a:r>
            <a:r>
              <a:rPr lang="en-US" sz="1800" b="1" dirty="0">
                <a:solidFill>
                  <a:schemeClr val="tx1"/>
                </a:solidFill>
              </a:rPr>
              <a:t>	[</a:t>
            </a:r>
            <a:r>
              <a:rPr lang="en-US" sz="1800" b="1" dirty="0" err="1">
                <a:solidFill>
                  <a:schemeClr val="tx1"/>
                </a:solidFill>
              </a:rPr>
              <a:t>in,out</a:t>
            </a:r>
            <a:r>
              <a:rPr lang="en-US" sz="1800" b="1" dirty="0">
                <a:solidFill>
                  <a:schemeClr val="tx1"/>
                </a:solidFill>
              </a:rPr>
              <a:t>]	</a:t>
            </a:r>
            <a:r>
              <a:rPr lang="en-US" sz="1800" b="1" dirty="0" err="1">
                <a:solidFill>
                  <a:schemeClr val="tx1"/>
                </a:solidFill>
              </a:rPr>
              <a:t>ambientIntensity</a:t>
            </a:r>
            <a:r>
              <a:rPr lang="en-US" sz="1800" b="1" dirty="0">
                <a:solidFill>
                  <a:schemeClr val="tx1"/>
                </a:solidFill>
              </a:rPr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>
                <a:solidFill>
                  <a:schemeClr val="tx1"/>
                </a:solidFill>
              </a:rPr>
              <a:t>	</a:t>
            </a:r>
            <a:r>
              <a:rPr lang="en-US" sz="1800" b="1" dirty="0" err="1">
                <a:solidFill>
                  <a:schemeClr val="tx1"/>
                </a:solidFill>
              </a:rPr>
              <a:t>SFColor</a:t>
            </a:r>
            <a:r>
              <a:rPr lang="en-US" sz="1800" b="1" dirty="0">
                <a:solidFill>
                  <a:schemeClr val="tx1"/>
                </a:solidFill>
              </a:rPr>
              <a:t>	[</a:t>
            </a:r>
            <a:r>
              <a:rPr lang="en-US" sz="1800" b="1" dirty="0" err="1">
                <a:solidFill>
                  <a:schemeClr val="tx1"/>
                </a:solidFill>
              </a:rPr>
              <a:t>in,out</a:t>
            </a:r>
            <a:r>
              <a:rPr lang="en-US" sz="1800" b="1" dirty="0">
                <a:solidFill>
                  <a:schemeClr val="tx1"/>
                </a:solidFill>
              </a:rPr>
              <a:t>]	</a:t>
            </a:r>
            <a:r>
              <a:rPr lang="en-US" sz="1800" b="1" dirty="0" err="1">
                <a:solidFill>
                  <a:schemeClr val="tx1"/>
                </a:solidFill>
              </a:rPr>
              <a:t>diffuseColor</a:t>
            </a:r>
            <a:r>
              <a:rPr lang="en-US" sz="1800" b="1" dirty="0">
                <a:solidFill>
                  <a:schemeClr val="tx1"/>
                </a:solidFill>
              </a:rPr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SFFloat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specularColor</a:t>
            </a:r>
            <a:r>
              <a:rPr lang="en-US" sz="1800" b="1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SFFloat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15051-3FA6-5C0E-1005-F5C46E273174}"/>
              </a:ext>
            </a:extLst>
          </p:cNvPr>
          <p:cNvSpPr txBox="1"/>
          <p:nvPr/>
        </p:nvSpPr>
        <p:spPr>
          <a:xfrm>
            <a:off x="691966" y="5324284"/>
            <a:ext cx="7463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hlinkClick r:id="rId3"/>
              </a:rPr>
              <a:t>https://www.web3d.org/documents/specifications/19775-1/V3.3/Part01/components/shape.html#Material</a:t>
            </a:r>
            <a:r>
              <a:rPr lang="pt-B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906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NavigationInfo</a:t>
            </a:r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O campo do </a:t>
            </a:r>
            <a:r>
              <a:rPr lang="pt-BR" sz="1400" b="1"/>
              <a:t>headlight</a:t>
            </a:r>
            <a:r>
              <a:rPr lang="pt-BR" sz="1400"/>
              <a:t> especifica se um navegador deve acender uma luz direcional que sempre aponta na direção que o usuário está olhando. Definir este campo como TRUE faz com que o visualizador forneça sempre uma luz do ponto de vista do usuário. A luz headlight deve ser direcional, ter intensidade = 1, cor = (1, 1, 1), ambientIntensity = 0.0 e direção = (0, 0, −1).</a:t>
            </a: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390550" y="2307075"/>
            <a:ext cx="8188200" cy="26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NavigationInfo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: X3DBindableNode {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[in]   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set_bind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MFFloat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avatarSize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[0.25 1.6 0.75]   [0,∞)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headlight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TRUE</a:t>
            </a:r>
            <a:endParaRPr sz="1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SFNode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metadata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NULL              [X3DMetadataObject]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speed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1.0               [0,∞)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SFTime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transitionTime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1.0               [0, ∞)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MFString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transitionType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["LINEAR"]        ["TELEPORT","LINEAR", "ANIMATE",...]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MFString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["EXAMINE" "ANY"] ["ANY","WALK","EXAMINE","FLY","LOOKAT","NONE","EXPLORE",...]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visibilityLimit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0.0               [0,∞)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SFTime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[out]  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bindTime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[out]  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isBound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[out]  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transitionComplete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D95C1-4A18-F03C-3862-F042E2CF3B8D}"/>
              </a:ext>
            </a:extLst>
          </p:cNvPr>
          <p:cNvSpPr txBox="1"/>
          <p:nvPr/>
        </p:nvSpPr>
        <p:spPr>
          <a:xfrm>
            <a:off x="390550" y="5324284"/>
            <a:ext cx="7948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hlinkClick r:id="rId3"/>
              </a:rPr>
              <a:t>https://www.web3d.org/documents/specifications/19775-1/V3.3/Part01/components/navigation.html#NavigationInfo</a:t>
            </a:r>
            <a:r>
              <a:rPr lang="pt-BR" sz="1200" dirty="0"/>
              <a:t> 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DirectionalLight</a:t>
            </a: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26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Define uma fonte de luz direcional que ilumina ao longo de raios paralelos em um determinado vetor tridimensional. Possui os campos básicos </a:t>
            </a:r>
            <a:r>
              <a:rPr lang="pt-BR" sz="1400" b="1"/>
              <a:t>ambientIntensity, color, intensity</a:t>
            </a:r>
            <a:r>
              <a:rPr lang="pt-BR" sz="1400"/>
              <a:t>. O campo de </a:t>
            </a:r>
            <a:r>
              <a:rPr lang="pt-BR" sz="1400" b="1"/>
              <a:t>direction</a:t>
            </a:r>
            <a:r>
              <a:rPr lang="pt-BR" sz="1400"/>
              <a:t> especifica o vetor de direção da iluminação que emana da fonte de luz no sistema de coordenadas local. A luz é emitida ao longo de raios paralelos de uma distância infinita.</a:t>
            </a:r>
            <a:endParaRPr sz="1400"/>
          </a:p>
        </p:txBody>
      </p:sp>
      <p:sp>
        <p:nvSpPr>
          <p:cNvPr id="226" name="Google Shape;226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390550" y="2307075"/>
            <a:ext cx="8188200" cy="17773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DirectionalLight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: X3DLightNode {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ambientIntensity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      [0,1]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SFColor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color            1 1 1  [0,1]</a:t>
            </a:r>
            <a:endParaRPr sz="1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direction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0 0 -1 (-∞,∞)</a:t>
            </a:r>
            <a:endParaRPr sz="1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global           FALSE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intensity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1      [0,1]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SFNode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metadata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NULL   [X3DMetadataObject]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TRUE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55004-C3F6-6CA0-718A-BC48E71F1A49}"/>
              </a:ext>
            </a:extLst>
          </p:cNvPr>
          <p:cNvSpPr txBox="1"/>
          <p:nvPr/>
        </p:nvSpPr>
        <p:spPr>
          <a:xfrm>
            <a:off x="573786" y="5279924"/>
            <a:ext cx="76923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https://www.web3d.org/documents/specifications/19775-1/V3.3/Part01/components/lighting.html#DirectionalLight</a:t>
            </a:r>
            <a:r>
              <a:rPr lang="pt-BR" sz="1100" dirty="0"/>
              <a:t>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7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O</a:t>
            </a:r>
            <a:r>
              <a:rPr lang="en-BR" sz="1800" baseline="-25000">
                <a:highlight>
                  <a:srgbClr val="FFFFFF"/>
                </a:highlight>
              </a:rPr>
              <a:t>E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+ SUM( I</a:t>
            </a:r>
            <a:r>
              <a:rPr lang="en-BR" sz="1800" baseline="-25000">
                <a:highlight>
                  <a:srgbClr val="FFFFFF"/>
                </a:highlight>
              </a:rPr>
              <a:t>L</a:t>
            </a:r>
            <a:r>
              <a:rPr lang="en-BR" sz="1700" baseline="-25000">
                <a:highlight>
                  <a:srgbClr val="FFFFFF"/>
                </a:highlight>
              </a:rPr>
              <a:t>rgb </a:t>
            </a:r>
            <a:r>
              <a:rPr lang="en-BR" sz="1200">
                <a:highlight>
                  <a:srgbClr val="FFFFFF"/>
                </a:highlight>
              </a:rPr>
              <a:t>× (ambient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diffuse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specular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))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ambient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a</a:t>
            </a:r>
            <a:endParaRPr sz="1800" baseline="-250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diffuse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specular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S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((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) / |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|))</a:t>
            </a:r>
            <a:r>
              <a:rPr lang="en-BR" sz="1100" baseline="30000">
                <a:highlight>
                  <a:srgbClr val="FFFFFF"/>
                </a:highlight>
              </a:rPr>
              <a:t>shininess × 128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L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color      </a:t>
            </a:r>
            <a:r>
              <a:rPr lang="en-BR" sz="1200" b="1" i="1">
                <a:highlight>
                  <a:srgbClr val="FFFFFF"/>
                </a:highlight>
              </a:rPr>
              <a:t>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intensity      </a:t>
            </a:r>
            <a:r>
              <a:rPr lang="en-BR" sz="1200" b="1" i="1">
                <a:highlight>
                  <a:srgbClr val="FFFFFF"/>
                </a:highlight>
              </a:rPr>
              <a:t> 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ambientIntensity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E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emissiveColor  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D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diffuse colour 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S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specularColor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a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ambientIntensity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= direction of light source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= normalized normal vector at this point on geometry</a:t>
            </a:r>
            <a:endParaRPr sz="1000"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000" b="1"/>
              <a:t>V</a:t>
            </a:r>
            <a:r>
              <a:rPr lang="en-BR" sz="1200"/>
              <a:t> = normalized vector from point on geometry to viewer's position</a:t>
            </a:r>
            <a:endParaRPr sz="1200" i="1">
              <a:highlight>
                <a:srgbClr val="FFFFFF"/>
              </a:highlight>
            </a:endParaRPr>
          </a:p>
        </p:txBody>
      </p:sp>
      <p:sp>
        <p:nvSpPr>
          <p:cNvPr id="430" name="Google Shape;43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Equação de Cores (padrão X3D simplificado)</a:t>
            </a:r>
            <a:endParaRPr/>
          </a:p>
        </p:txBody>
      </p:sp>
      <p:sp>
        <p:nvSpPr>
          <p:cNvPr id="431" name="Google Shape;43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59</a:t>
            </a:fld>
            <a:endParaRPr/>
          </a:p>
        </p:txBody>
      </p:sp>
      <p:sp>
        <p:nvSpPr>
          <p:cNvPr id="432" name="Google Shape;432;p54"/>
          <p:cNvSpPr txBox="1"/>
          <p:nvPr/>
        </p:nvSpPr>
        <p:spPr>
          <a:xfrm>
            <a:off x="806950" y="5408925"/>
            <a:ext cx="759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800" u="sng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https://www.web3d.org/documents/specifications/19775-1/V3.3/Part01/components/lighting.html</a:t>
            </a:r>
            <a:r>
              <a:rPr lang="en-BR" sz="800" dirty="0"/>
              <a:t> </a:t>
            </a:r>
            <a:endParaRPr sz="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Feast,” 2009. [Blender /VRay]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777;p75">
            <a:extLst>
              <a:ext uri="{FF2B5EF4-FFF2-40B4-BE49-F238E27FC236}">
                <a16:creationId xmlns:a16="http://schemas.microsoft.com/office/drawing/2014/main" id="{E9A42F31-FA11-F7D4-DBB8-F216FBBD8F0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6969-6CA3-7262-512F-AF01A7E9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FC20-7C50-4B0A-B709-B47DC48F2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E3810-4A92-1F24-1D8B-A9641853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4030886" cy="2903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F9086-B52D-F539-69EB-4061860F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199"/>
            <a:ext cx="3753866" cy="2918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45E0D-5A73-ACB2-312C-474B636DE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3" y="3025036"/>
            <a:ext cx="3317160" cy="2537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02C90-415A-8E52-6D00-1C9FFB68B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779" y="2752344"/>
            <a:ext cx="3710747" cy="28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82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0240-94A8-AA05-FAED-DF1C2175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87FC9-EA1B-97BB-D609-4C1922306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F2C76-BC7E-ED15-7968-9C51A1750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8781-2D3B-34D3-639A-14B029D8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3390548" cy="2703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B6D37-5335-F71F-DF5D-B3798863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48" y="113717"/>
            <a:ext cx="3008174" cy="266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CEBDC-EE57-9495-09FC-E71CB893D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8" y="2892349"/>
            <a:ext cx="5405882" cy="27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40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930C-FF53-4BF1-B82D-1A34C78E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515D-E6A6-3A6C-B548-C273F0CAA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00D7B-5129-2CEC-3FA3-2426DCBD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660400"/>
            <a:ext cx="6286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Percepções das Observações das Renderizações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Revisão: Vetor Normal</a:t>
            </a:r>
            <a:endParaRPr sz="480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2879</Words>
  <Application>Microsoft Macintosh PowerPoint</Application>
  <PresentationFormat>On-screen Show (16:10)</PresentationFormat>
  <Paragraphs>405</Paragraphs>
  <Slides>63</Slides>
  <Notes>60</Notes>
  <HiddenSlides>17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Verdana</vt:lpstr>
      <vt:lpstr>Consolas</vt:lpstr>
      <vt:lpstr>Courier New</vt:lpstr>
      <vt:lpstr>Arial</vt:lpstr>
      <vt:lpstr>Roboto</vt:lpstr>
      <vt:lpstr>Times New Roman</vt:lpstr>
      <vt:lpstr>Calibri</vt:lpstr>
      <vt:lpstr>Personalizar design</vt:lpstr>
      <vt:lpstr>PowerPoint Presentation</vt:lpstr>
      <vt:lpstr>Computação Gráfica</vt:lpstr>
      <vt:lpstr>O que vimos até agora</vt:lpstr>
      <vt:lpstr>Cubos em Perspectiva</vt:lpstr>
      <vt:lpstr>Cubos em Perspectiva</vt:lpstr>
      <vt:lpstr>Quais outros efeitos existem?</vt:lpstr>
      <vt:lpstr>Quais outros efeitos existem?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Definindo Vetores Normais por Face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Cálculo Local</vt:lpstr>
      <vt:lpstr>Reflexão Difusa</vt:lpstr>
      <vt:lpstr>Superfície Faceando</vt:lpstr>
      <vt:lpstr>Propriedades Lambertianas (Difusas)</vt:lpstr>
      <vt:lpstr>Propriedades Lambertianas (Difusas)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Bump(normal) and displacement mapping </vt:lpstr>
      <vt:lpstr>Normal Mapping</vt:lpstr>
      <vt:lpstr>Exemplos de Normal Mapping</vt:lpstr>
      <vt:lpstr>Vendo de Perto</vt:lpstr>
      <vt:lpstr>Orientação do Normal Map</vt:lpstr>
      <vt:lpstr>Material</vt:lpstr>
      <vt:lpstr>Novos Nós X3D : NavigationInfo</vt:lpstr>
      <vt:lpstr>Novos Nós X3D : DirectionalLight</vt:lpstr>
      <vt:lpstr>Equação de Cores (padrão X3D simplificado)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14</cp:revision>
  <dcterms:modified xsi:type="dcterms:W3CDTF">2023-04-13T00:19:09Z</dcterms:modified>
</cp:coreProperties>
</file>